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316" r:id="rId5"/>
    <p:sldId id="294" r:id="rId6"/>
    <p:sldId id="313" r:id="rId7"/>
    <p:sldId id="315" r:id="rId8"/>
    <p:sldId id="317" r:id="rId9"/>
    <p:sldId id="318" r:id="rId10"/>
    <p:sldId id="314" r:id="rId11"/>
    <p:sldId id="296" r:id="rId12"/>
    <p:sldId id="319" r:id="rId13"/>
    <p:sldId id="320" r:id="rId14"/>
    <p:sldId id="321" r:id="rId15"/>
    <p:sldId id="325" r:id="rId16"/>
    <p:sldId id="326" r:id="rId17"/>
    <p:sldId id="323" r:id="rId18"/>
    <p:sldId id="327" r:id="rId19"/>
    <p:sldId id="29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5D"/>
    <a:srgbClr val="04A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31"/>
    <p:restoredTop sz="95845"/>
  </p:normalViewPr>
  <p:slideViewPr>
    <p:cSldViewPr>
      <p:cViewPr varScale="1">
        <p:scale>
          <a:sx n="45" d="100"/>
          <a:sy n="45" d="100"/>
        </p:scale>
        <p:origin x="240" y="1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jpe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s://blog.naver.com/jickstyle2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blog.naver.com/jickstyle2/221204770899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10" Type="http://schemas.openxmlformats.org/officeDocument/2006/relationships/image" Target="../media/image24.jpeg"/><Relationship Id="rId4" Type="http://schemas.openxmlformats.org/officeDocument/2006/relationships/image" Target="../media/image3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571" y="920739"/>
            <a:ext cx="6858230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A23B"/>
                </a:solidFill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sz="7700" dirty="0" err="1">
                <a:solidFill>
                  <a:srgbClr val="04A23B"/>
                </a:solidFill>
              </a:rPr>
              <a:t>愛</a:t>
            </a:r>
            <a:r>
              <a:rPr lang="ko-KR" altLang="en-US" dirty="0"/>
              <a:t> 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.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랑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멘토링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828571" y="3481904"/>
            <a:ext cx="8800691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7B2D"/>
                </a:solidFill>
                <a:latin typeface="NIXGONFONTS-M V2.0" pitchFamily="34" charset="0"/>
              </a:rPr>
              <a:t>4</a:t>
            </a:r>
            <a:r>
              <a:rPr lang="ko-KR" altLang="en-US" sz="7700" kern="0" spc="-1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28571" y="2219401"/>
            <a:ext cx="9372829" cy="1594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7636643"/>
            <a:ext cx="2052457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700" dirty="0" err="1">
                <a:solidFill>
                  <a:srgbClr val="00A23B"/>
                </a:solidFill>
                <a:latin typeface="NIXGONFONTS-M V2.0" pitchFamily="34" charset="0"/>
              </a:rPr>
              <a:t>동아리</a:t>
            </a:r>
            <a:r>
              <a:rPr lang="en-US" sz="2000" kern="0" spc="7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altLang="ko-KR" sz="2000" kern="0" spc="700" dirty="0">
                <a:solidFill>
                  <a:srgbClr val="00A23B"/>
                </a:solidFill>
                <a:latin typeface="NIXGONFONTS-M V2.0" pitchFamily="34" charset="0"/>
              </a:rPr>
              <a:t>: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253665" y="7651049"/>
            <a:ext cx="3914279" cy="382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8073064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기간</a:t>
            </a:r>
            <a:r>
              <a:rPr lang="en-US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: 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253665" y="8092413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dirty="0"/>
              <a:t>2021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8509486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담당자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253668" y="8533776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r>
              <a:rPr lang="en-US" altLang="ko-Kore-KR" kern="0" spc="-100" dirty="0">
                <a:latin typeface="NIXGONFONTS-M V2.0" pitchFamily="34" charset="0"/>
              </a:rPr>
              <a:t> 	</a:t>
            </a:r>
            <a:r>
              <a:rPr lang="ko-Kore-KR" altLang="en-US" kern="0" spc="-100" dirty="0">
                <a:latin typeface="NIXGONFONTS-M V2.0" pitchFamily="34" charset="0"/>
              </a:rPr>
              <a:t>코어 </a:t>
            </a:r>
            <a:endParaRPr lang="en-US" altLang="ko-Kore-KR" dirty="0"/>
          </a:p>
          <a:p>
            <a:pPr algn="just"/>
            <a:r>
              <a:rPr lang="en-US" dirty="0"/>
              <a:t>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62389" y="8891991"/>
            <a:ext cx="7477088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/>
              <a:t>빅데이터전공</a:t>
            </a:r>
            <a:r>
              <a:rPr 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학번 나영훈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 rot="-5400000">
            <a:off x="-3061674" y="2948139"/>
            <a:ext cx="3402656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친환경 녹지조성 사업계획서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 rot="-5400000">
            <a:off x="-1360343" y="7373613"/>
            <a:ext cx="5103984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2039</a:t>
            </a:r>
            <a:endParaRPr 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4BD4C1-3038-E74E-98FC-933ABD7229DD}"/>
              </a:ext>
            </a:extLst>
          </p:cNvPr>
          <p:cNvGrpSpPr/>
          <p:nvPr/>
        </p:nvGrpSpPr>
        <p:grpSpPr>
          <a:xfrm>
            <a:off x="16462304" y="269730"/>
            <a:ext cx="2122106" cy="1116363"/>
            <a:chOff x="15410491" y="409609"/>
            <a:chExt cx="2122106" cy="111636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038233-7EB3-6F46-94E2-8BA5743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1003" name="그룹 1003"/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03A460-90AA-894F-AD21-9C1F2E7C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42" name="object 9">
            <a:extLst>
              <a:ext uri="{FF2B5EF4-FFF2-40B4-BE49-F238E27FC236}">
                <a16:creationId xmlns:a16="http://schemas.microsoft.com/office/drawing/2014/main" id="{B0B45012-B5AC-414F-A3E2-CAD2610DBC0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8494" y="3547014"/>
            <a:ext cx="6394744" cy="5655045"/>
          </a:xfrm>
          <a:prstGeom prst="rect">
            <a:avLst/>
          </a:prstGeom>
        </p:spPr>
      </p:pic>
      <p:pic>
        <p:nvPicPr>
          <p:cNvPr id="43" name="Picture 517">
            <a:extLst>
              <a:ext uri="{FF2B5EF4-FFF2-40B4-BE49-F238E27FC236}">
                <a16:creationId xmlns:a16="http://schemas.microsoft.com/office/drawing/2014/main" id="{38CB1276-336D-2742-AB23-FFE6B7DC6D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EB899AD-9414-A540-8354-12A6F1642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57" y="2447656"/>
            <a:ext cx="7683500" cy="544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37B8BA-59BA-A144-B79C-E03D7DD3E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1674734"/>
            <a:ext cx="5004486" cy="77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블루투스 센서로 </a:t>
            </a:r>
            <a:r>
              <a:rPr lang="en-US" altLang="ko-KR" sz="6100" dirty="0">
                <a:solidFill>
                  <a:srgbClr val="00A23B"/>
                </a:solidFill>
                <a:latin typeface="NIXGONFONTS-M V2.0" pitchFamily="34" charset="0"/>
              </a:rPr>
              <a:t>LED 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제어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1261F-D953-334C-9888-D783201C3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17" y="2352543"/>
            <a:ext cx="9411653" cy="705374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18F5859-DC10-B34C-9EAB-679582929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70" y="2485865"/>
            <a:ext cx="6922503" cy="52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초음파 센서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4D1F7D-006C-F548-BF4F-351E50C33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1" y="2307350"/>
            <a:ext cx="11879481" cy="73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초음파 센서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0C3957E-6040-6349-8CCC-6510D8B2E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915" y="671100"/>
            <a:ext cx="812800" cy="950420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D362B99-8FA2-9A4B-BA0B-C9291578DA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36" y="2303556"/>
            <a:ext cx="8095063" cy="78717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BE1205-B354-E54C-942F-3598C77257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33" y="5847444"/>
            <a:ext cx="4514165" cy="36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서보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모터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B53C11-B869-F246-9ED9-DD7A943A0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216150"/>
            <a:ext cx="14846300" cy="585470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3A15E2D-E06D-974F-8D06-4D7496049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8106138"/>
            <a:ext cx="6171515" cy="1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6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서보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모터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C27BBF-A3E7-DE45-A7BF-E47D9E0809E8}"/>
              </a:ext>
            </a:extLst>
          </p:cNvPr>
          <p:cNvSpPr/>
          <p:nvPr/>
        </p:nvSpPr>
        <p:spPr>
          <a:xfrm>
            <a:off x="1466147" y="2249656"/>
            <a:ext cx="7475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Arial,Bold"/>
              </a:rPr>
              <a:t>0~180</a:t>
            </a:r>
            <a:r>
              <a:rPr lang="ko-KR" altLang="en-US" sz="3200" dirty="0">
                <a:latin typeface="함초롬돋움,Bold"/>
              </a:rPr>
              <a:t>도까지 </a:t>
            </a:r>
            <a:r>
              <a:rPr lang="en-US" altLang="ko-KR" sz="3200" dirty="0">
                <a:latin typeface="Arial,Bold"/>
              </a:rPr>
              <a:t>1</a:t>
            </a:r>
            <a:r>
              <a:rPr lang="ko-KR" altLang="en-US" sz="3200" dirty="0">
                <a:latin typeface="함초롬돋움,Bold"/>
              </a:rPr>
              <a:t>도씩 증가시키면서 회전 </a:t>
            </a:r>
            <a:endParaRPr lang="ko-KR" altLang="en-US" sz="3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79AFCFD-92DF-1146-A044-845381D2A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46" y="2891489"/>
            <a:ext cx="6763453" cy="69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서보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모터 </a:t>
            </a:r>
            <a:r>
              <a:rPr lang="en-US" altLang="ko-KR" sz="6100" dirty="0">
                <a:solidFill>
                  <a:srgbClr val="00A23B"/>
                </a:solidFill>
                <a:latin typeface="NIXGONFONTS-M V2.0" pitchFamily="34" charset="0"/>
              </a:rPr>
              <a:t>+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가변저항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160F4F-4FCB-FF4D-A027-FCE712251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39" y="2238770"/>
            <a:ext cx="9814285" cy="72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159914" y="1128353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서보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모터 </a:t>
            </a:r>
            <a:r>
              <a:rPr lang="en-US" altLang="ko-KR" sz="6100" dirty="0">
                <a:solidFill>
                  <a:srgbClr val="00A23B"/>
                </a:solidFill>
                <a:latin typeface="NIXGONFONTS-M V2.0" pitchFamily="34" charset="0"/>
              </a:rPr>
              <a:t>+</a:t>
            </a:r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ko-KR" altLang="en-US" sz="6100" dirty="0" err="1">
                <a:solidFill>
                  <a:srgbClr val="00A23B"/>
                </a:solidFill>
                <a:latin typeface="NIXGONFONTS-M V2.0" pitchFamily="34" charset="0"/>
              </a:rPr>
              <a:t>가변저항</a:t>
            </a:r>
            <a:endParaRPr lang="en-US" altLang="ko-Kore-KR" sz="6600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69051BB-7B94-894F-A242-570E055B4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97588"/>
            <a:ext cx="126238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2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9A38B-5658-A640-9FCB-1645B86C4796}"/>
              </a:ext>
            </a:extLst>
          </p:cNvPr>
          <p:cNvGrpSpPr/>
          <p:nvPr/>
        </p:nvGrpSpPr>
        <p:grpSpPr>
          <a:xfrm>
            <a:off x="1279818" y="252534"/>
            <a:ext cx="17323640" cy="9747540"/>
            <a:chOff x="1260770" y="269730"/>
            <a:chExt cx="17323640" cy="97475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FA56DB-D279-2F4C-B0DA-B5943876731B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DDC712E-B2D7-B140-AA81-685D7E59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2" name="그룹 1001">
                <a:extLst>
                  <a:ext uri="{FF2B5EF4-FFF2-40B4-BE49-F238E27FC236}">
                    <a16:creationId xmlns:a16="http://schemas.microsoft.com/office/drawing/2014/main" id="{B383D5D3-98D0-4F44-96BA-3709FEDB49CE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4" name="Object 18">
                  <a:extLst>
                    <a:ext uri="{FF2B5EF4-FFF2-40B4-BE49-F238E27FC236}">
                      <a16:creationId xmlns:a16="http://schemas.microsoft.com/office/drawing/2014/main" id="{625BE93D-6422-FE4D-9523-B8BBF66DCFD8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5" name="그룹 1003">
                  <a:extLst>
                    <a:ext uri="{FF2B5EF4-FFF2-40B4-BE49-F238E27FC236}">
                      <a16:creationId xmlns:a16="http://schemas.microsoft.com/office/drawing/2014/main" id="{DCD4A1FD-B163-7346-BDF5-F9C8BAFFBDF1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7" name="Object 19">
                    <a:extLst>
                      <a:ext uri="{FF2B5EF4-FFF2-40B4-BE49-F238E27FC236}">
                        <a16:creationId xmlns:a16="http://schemas.microsoft.com/office/drawing/2014/main" id="{F8376836-ECBF-6644-8BBC-D5FE8C62F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bject 22">
                  <a:extLst>
                    <a:ext uri="{FF2B5EF4-FFF2-40B4-BE49-F238E27FC236}">
                      <a16:creationId xmlns:a16="http://schemas.microsoft.com/office/drawing/2014/main" id="{4AFAA803-F0F0-7847-B8D0-D1D44D4B2906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0BC13C3-88D9-D44A-8E90-6CB197CC9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9" name="Picture 517">
              <a:extLst>
                <a:ext uri="{FF2B5EF4-FFF2-40B4-BE49-F238E27FC236}">
                  <a16:creationId xmlns:a16="http://schemas.microsoft.com/office/drawing/2014/main" id="{A6A662B9-EF94-D548-8E9C-C952D400DA0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F830FF8C-1198-9D4B-9201-C921244D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sp>
        <p:nvSpPr>
          <p:cNvPr id="20" name="Object 82">
            <a:extLst>
              <a:ext uri="{FF2B5EF4-FFF2-40B4-BE49-F238E27FC236}">
                <a16:creationId xmlns:a16="http://schemas.microsoft.com/office/drawing/2014/main" id="{C2C4C81F-76FF-AB4F-A3BD-E05E6F8B9729}"/>
              </a:ext>
            </a:extLst>
          </p:cNvPr>
          <p:cNvSpPr txBox="1"/>
          <p:nvPr/>
        </p:nvSpPr>
        <p:spPr>
          <a:xfrm>
            <a:off x="2159914" y="1128353"/>
            <a:ext cx="85315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100BABBD-A9A6-1A4F-817C-B173A45678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-248186"/>
            <a:ext cx="718519" cy="10783371"/>
          </a:xfrm>
          <a:prstGeom prst="rect">
            <a:avLst/>
          </a:prstGeom>
        </p:spPr>
      </p:pic>
      <p:sp>
        <p:nvSpPr>
          <p:cNvPr id="22" name="Object 82">
            <a:extLst>
              <a:ext uri="{FF2B5EF4-FFF2-40B4-BE49-F238E27FC236}">
                <a16:creationId xmlns:a16="http://schemas.microsoft.com/office/drawing/2014/main" id="{D2E78724-0371-C64E-B8B3-18B6D2FA8EFB}"/>
              </a:ext>
            </a:extLst>
          </p:cNvPr>
          <p:cNvSpPr txBox="1"/>
          <p:nvPr/>
        </p:nvSpPr>
        <p:spPr>
          <a:xfrm>
            <a:off x="2088366" y="1049620"/>
            <a:ext cx="9651086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dirty="0">
                <a:solidFill>
                  <a:srgbClr val="00A23B"/>
                </a:solidFill>
                <a:latin typeface="NIXGONFONTS-M V2.0" pitchFamily="34" charset="0"/>
              </a:rPr>
              <a:t>블루투스를 이용하기</a:t>
            </a:r>
            <a:endParaRPr lang="en-US" altLang="ko-KR" sz="6100" dirty="0">
              <a:solidFill>
                <a:srgbClr val="00A23B"/>
              </a:solidFill>
              <a:latin typeface="NIXGONFONTS-M V2.0" pitchFamily="34" charset="0"/>
            </a:endParaRPr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40A1D1E0-8AFC-9144-B071-E7B5D588FFCB}"/>
              </a:ext>
            </a:extLst>
          </p:cNvPr>
          <p:cNvSpPr txBox="1"/>
          <p:nvPr/>
        </p:nvSpPr>
        <p:spPr>
          <a:xfrm>
            <a:off x="1351743" y="1185412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3</a:t>
            </a:r>
            <a:r>
              <a:rPr lang="en-US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.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415E-5BB1-3549-88D1-46E86F6BDFA7}"/>
              </a:ext>
            </a:extLst>
          </p:cNvPr>
          <p:cNvSpPr/>
          <p:nvPr/>
        </p:nvSpPr>
        <p:spPr>
          <a:xfrm>
            <a:off x="1853692" y="2644308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dirty="0"/>
              <a:t>1.</a:t>
            </a:r>
            <a:r>
              <a:rPr lang="ko-KR" altLang="en-US" dirty="0"/>
              <a:t> 블루투스를 이용하여 </a:t>
            </a:r>
            <a:r>
              <a:rPr lang="ko-KR" altLang="en-US" dirty="0" err="1"/>
              <a:t>서브모터</a:t>
            </a:r>
            <a:r>
              <a:rPr lang="ko-KR" altLang="en-US" dirty="0"/>
              <a:t> 제어하기</a:t>
            </a:r>
            <a:endParaRPr lang="en-US" altLang="ko-KR" dirty="0"/>
          </a:p>
          <a:p>
            <a:pPr algn="just"/>
            <a:r>
              <a:rPr lang="en-US" altLang="ko-KR" dirty="0"/>
              <a:t>2.</a:t>
            </a:r>
            <a:r>
              <a:rPr lang="ko-KR" altLang="en-US" dirty="0"/>
              <a:t> 블루투스를 이용하여 </a:t>
            </a:r>
            <a:r>
              <a:rPr lang="ko-KR" altLang="en-US" dirty="0" err="1"/>
              <a:t>초음파센서</a:t>
            </a:r>
            <a:r>
              <a:rPr lang="ko-KR" altLang="en-US" dirty="0"/>
              <a:t> 정보 받기</a:t>
            </a:r>
            <a:endParaRPr lang="en-US" altLang="ko-KR" dirty="0"/>
          </a:p>
          <a:p>
            <a:pPr algn="just"/>
            <a:r>
              <a:rPr lang="en-US" altLang="ko-KR" dirty="0"/>
              <a:t>3.</a:t>
            </a:r>
            <a:r>
              <a:rPr lang="ko-KR" altLang="en-US" dirty="0"/>
              <a:t> 초음파 센서와 따른 다른 센서 같이 조작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등등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78363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571" y="920739"/>
            <a:ext cx="6858230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A23B"/>
                </a:solidFill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sz="7700" dirty="0" err="1">
                <a:solidFill>
                  <a:srgbClr val="04A23B"/>
                </a:solidFill>
              </a:rPr>
              <a:t>愛</a:t>
            </a:r>
            <a:r>
              <a:rPr lang="ko-KR" altLang="en-US" dirty="0"/>
              <a:t> 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.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랑</a:t>
            </a:r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7700" kern="0" spc="-100" dirty="0" err="1">
                <a:solidFill>
                  <a:srgbClr val="00A23B"/>
                </a:solidFill>
                <a:latin typeface="NIXGONFONTS-M V2.0" pitchFamily="34" charset="0"/>
              </a:rPr>
              <a:t>멘토링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828571" y="3481904"/>
            <a:ext cx="8800691" cy="161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700" kern="0" spc="-100" dirty="0">
                <a:solidFill>
                  <a:srgbClr val="007B2D"/>
                </a:solidFill>
                <a:latin typeface="NIXGONFONTS-M V2.0" pitchFamily="34" charset="0"/>
              </a:rPr>
              <a:t>4</a:t>
            </a:r>
            <a:r>
              <a:rPr lang="ko-KR" altLang="en-US" sz="7700" kern="0" spc="-1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28571" y="2219401"/>
            <a:ext cx="9372829" cy="1594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700" kern="0" spc="-100" dirty="0">
                <a:solidFill>
                  <a:srgbClr val="00A23B"/>
                </a:solidFill>
                <a:latin typeface="NIXGONFONTS-M V2.0" pitchFamily="34" charset="0"/>
              </a:rPr>
              <a:t>Arduino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7636643"/>
            <a:ext cx="2052457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700" dirty="0" err="1">
                <a:solidFill>
                  <a:srgbClr val="00A23B"/>
                </a:solidFill>
                <a:latin typeface="NIXGONFONTS-M V2.0" pitchFamily="34" charset="0"/>
              </a:rPr>
              <a:t>동아리</a:t>
            </a:r>
            <a:r>
              <a:rPr lang="en-US" sz="2000" kern="0" spc="7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altLang="ko-KR" sz="2000" kern="0" spc="700" dirty="0">
                <a:solidFill>
                  <a:srgbClr val="00A23B"/>
                </a:solidFill>
                <a:latin typeface="NIXGONFONTS-M V2.0" pitchFamily="34" charset="0"/>
              </a:rPr>
              <a:t>: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253665" y="7651049"/>
            <a:ext cx="3914279" cy="382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8073064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기간</a:t>
            </a:r>
            <a:r>
              <a:rPr lang="en-US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000" dirty="0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: 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253665" y="8092413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dirty="0"/>
              <a:t>2021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8509486"/>
            <a:ext cx="2166550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 err="1">
                <a:solidFill>
                  <a:srgbClr val="00A23B"/>
                </a:solidFill>
                <a:latin typeface="NIXGONFONTS-M V2.0" pitchFamily="34" charset="0"/>
                <a:cs typeface="NIXGONFONTS-M V2.0" pitchFamily="34" charset="0"/>
              </a:rPr>
              <a:t>담당자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253668" y="8533776"/>
            <a:ext cx="3914279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kern="0" spc="-100" dirty="0">
                <a:latin typeface="NIXGONFONTS-M V2.0" pitchFamily="34" charset="0"/>
              </a:rPr>
              <a:t>C.</a:t>
            </a:r>
            <a:r>
              <a:rPr lang="ko-KR" altLang="en-US" dirty="0"/>
              <a:t> </a:t>
            </a:r>
            <a:r>
              <a:rPr lang="ko-KR" altLang="en-US" dirty="0" err="1"/>
              <a:t>愛</a:t>
            </a:r>
            <a:r>
              <a:rPr lang="ko-KR" altLang="en-US" dirty="0"/>
              <a:t> </a:t>
            </a:r>
            <a:r>
              <a:rPr lang="en-US" altLang="ko-Kore-KR" kern="0" spc="-100" dirty="0">
                <a:latin typeface="NIXGONFONTS-M V2.0" pitchFamily="34" charset="0"/>
              </a:rPr>
              <a:t>.</a:t>
            </a:r>
            <a:r>
              <a:rPr lang="en-US" altLang="ko-Kore-KR" kern="0" spc="-100" dirty="0" err="1">
                <a:latin typeface="NIXGONFONTS-M V2.0" pitchFamily="34" charset="0"/>
              </a:rPr>
              <a:t>랑</a:t>
            </a:r>
            <a:r>
              <a:rPr lang="en-US" altLang="ko-Kore-KR" kern="0" spc="-100" dirty="0">
                <a:latin typeface="NIXGONFONTS-M V2.0" pitchFamily="34" charset="0"/>
              </a:rPr>
              <a:t> 	</a:t>
            </a:r>
            <a:r>
              <a:rPr lang="ko-Kore-KR" altLang="en-US" kern="0" spc="-100" dirty="0">
                <a:latin typeface="NIXGONFONTS-M V2.0" pitchFamily="34" charset="0"/>
              </a:rPr>
              <a:t>코어 </a:t>
            </a:r>
            <a:endParaRPr lang="en-US" altLang="ko-Kore-KR" dirty="0"/>
          </a:p>
          <a:p>
            <a:pPr algn="just"/>
            <a:r>
              <a:rPr lang="en-US" dirty="0"/>
              <a:t>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62389" y="8891991"/>
            <a:ext cx="7477088" cy="38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/>
              <a:t>빅데이터전공</a:t>
            </a:r>
            <a:r>
              <a:rPr 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학번 나영훈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 rot="-5400000">
            <a:off x="-3061674" y="2948139"/>
            <a:ext cx="3402656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친환경 녹지조성 사업계획서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 rot="-5400000">
            <a:off x="-1360343" y="7373613"/>
            <a:ext cx="5103984" cy="2785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b="1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2039</a:t>
            </a:r>
            <a:endParaRPr 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4BD4C1-3038-E74E-98FC-933ABD7229DD}"/>
              </a:ext>
            </a:extLst>
          </p:cNvPr>
          <p:cNvGrpSpPr/>
          <p:nvPr/>
        </p:nvGrpSpPr>
        <p:grpSpPr>
          <a:xfrm>
            <a:off x="16462304" y="269730"/>
            <a:ext cx="2122106" cy="1116363"/>
            <a:chOff x="15410491" y="409609"/>
            <a:chExt cx="2122106" cy="111636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038233-7EB3-6F46-94E2-8BA57436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1003" name="그룹 1003"/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03A460-90AA-894F-AD21-9C1F2E7C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42" name="object 9">
            <a:extLst>
              <a:ext uri="{FF2B5EF4-FFF2-40B4-BE49-F238E27FC236}">
                <a16:creationId xmlns:a16="http://schemas.microsoft.com/office/drawing/2014/main" id="{B0B45012-B5AC-414F-A3E2-CAD2610DBC0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8494" y="3547014"/>
            <a:ext cx="6394744" cy="5655045"/>
          </a:xfrm>
          <a:prstGeom prst="rect">
            <a:avLst/>
          </a:prstGeom>
        </p:spPr>
      </p:pic>
      <p:pic>
        <p:nvPicPr>
          <p:cNvPr id="43" name="Picture 517">
            <a:extLst>
              <a:ext uri="{FF2B5EF4-FFF2-40B4-BE49-F238E27FC236}">
                <a16:creationId xmlns:a16="http://schemas.microsoft.com/office/drawing/2014/main" id="{38CB1276-336D-2742-AB23-FFE6B7DC6D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Object 10">
            <a:extLst>
              <a:ext uri="{FF2B5EF4-FFF2-40B4-BE49-F238E27FC236}">
                <a16:creationId xmlns:a16="http://schemas.microsoft.com/office/drawing/2014/main" id="{546ACF52-5B34-B148-9E82-5BC1CEAACA23}"/>
              </a:ext>
            </a:extLst>
          </p:cNvPr>
          <p:cNvSpPr txBox="1"/>
          <p:nvPr/>
        </p:nvSpPr>
        <p:spPr>
          <a:xfrm>
            <a:off x="1885158" y="9319385"/>
            <a:ext cx="6900634" cy="41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/>
              <a:t>참고자료</a:t>
            </a:r>
            <a:r>
              <a:rPr lang="en-US" altLang="ko-KR" dirty="0"/>
              <a:t>_</a:t>
            </a:r>
            <a:r>
              <a:rPr lang="ko-KR" altLang="en-US" dirty="0"/>
              <a:t>창의코딩사물인터넷</a:t>
            </a:r>
            <a:endParaRPr lang="en-US" altLang="ko-KR" dirty="0"/>
          </a:p>
          <a:p>
            <a:pPr algn="just"/>
            <a:r>
              <a:rPr lang="en-US" dirty="0"/>
              <a:t>	</a:t>
            </a:r>
            <a:r>
              <a:rPr lang="ko-KR" altLang="en-US" dirty="0"/>
              <a:t>   </a:t>
            </a:r>
            <a:r>
              <a:rPr lang="ko-KR" altLang="en-US" dirty="0" err="1"/>
              <a:t>아두이노</a:t>
            </a:r>
            <a:r>
              <a:rPr lang="en-US" altLang="ko-KR" dirty="0"/>
              <a:t>,</a:t>
            </a:r>
            <a:r>
              <a:rPr lang="ko-KR" altLang="en-US" dirty="0"/>
              <a:t> 상상을 현실로 만드는 프로젝트 책 </a:t>
            </a:r>
            <a:endParaRPr lang="en-US" altLang="ko-KR" dirty="0"/>
          </a:p>
          <a:p>
            <a:pPr algn="just"/>
            <a:r>
              <a:rPr lang="en-US" dirty="0"/>
              <a:t>	</a:t>
            </a:r>
            <a:r>
              <a:rPr lang="ko-KR" altLang="en-US" dirty="0"/>
              <a:t>   </a:t>
            </a:r>
            <a:r>
              <a:rPr lang="ko-KR" altLang="en-US" dirty="0" err="1"/>
              <a:t>익스플로링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3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6204" y="5994133"/>
            <a:ext cx="1160954" cy="5640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200" y="6864148"/>
            <a:ext cx="2456046" cy="518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b="1" dirty="0">
                <a:solidFill>
                  <a:srgbClr val="FFFFFF"/>
                </a:solidFill>
                <a:latin typeface="NIXGONFONTS-M V2.0" pitchFamily="34" charset="0"/>
              </a:rPr>
              <a:t>블루투스 센서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696200" y="7647495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1900" b="1" dirty="0">
              <a:solidFill>
                <a:srgbClr val="FFFFFF"/>
              </a:solidFill>
              <a:latin typeface="NIXGONFONTS-M V2.0" pitchFamily="34" charset="0"/>
              <a:cs typeface="NIXGONFONTS-M V2.0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4200" y="7080271"/>
            <a:ext cx="2363467" cy="2475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756600" y="5971330"/>
            <a:ext cx="1160954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5756600" y="6840823"/>
            <a:ext cx="2456046" cy="5575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b="1" dirty="0" err="1">
                <a:solidFill>
                  <a:srgbClr val="FFFFFF"/>
                </a:solidFill>
                <a:latin typeface="NIXGONFONTS-M V2.0" pitchFamily="34" charset="0"/>
              </a:rPr>
              <a:t>초음파센서</a:t>
            </a:r>
            <a:endParaRPr lang="en-US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5756600" y="7647495"/>
            <a:ext cx="3387400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7372957" y="7087414"/>
            <a:ext cx="2946909" cy="235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816952" y="5971330"/>
            <a:ext cx="1160954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IXGONFONTS-M V2.0" pitchFamily="34" charset="0"/>
                <a:cs typeface="NIXGONFONTS-M V2.0" pitchFamily="34" charset="0"/>
              </a:rPr>
              <a:t>03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816952" y="6840823"/>
            <a:ext cx="2456046" cy="5575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700" b="1" dirty="0" err="1">
                <a:solidFill>
                  <a:srgbClr val="FFFFFF"/>
                </a:solidFill>
                <a:latin typeface="NIXGONFONTS-M V2.0" pitchFamily="34" charset="0"/>
              </a:rPr>
              <a:t>서보모터</a:t>
            </a:r>
            <a:endParaRPr lang="en-US" b="1" dirty="0"/>
          </a:p>
        </p:txBody>
      </p:sp>
      <p:sp>
        <p:nvSpPr>
          <p:cNvPr id="38" name="Object 38"/>
          <p:cNvSpPr txBox="1"/>
          <p:nvPr/>
        </p:nvSpPr>
        <p:spPr>
          <a:xfrm>
            <a:off x="9816952" y="7658100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3877333" y="5971330"/>
            <a:ext cx="830923" cy="6781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3799531" y="7566238"/>
            <a:ext cx="2456046" cy="518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3877333" y="7647495"/>
            <a:ext cx="3004999" cy="18646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5073844" y="7105754"/>
            <a:ext cx="2363467" cy="235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4311226" y="2230711"/>
            <a:ext cx="8554127" cy="4511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씨애랑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아두이노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2100" b="1" dirty="0" err="1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멘토링</a:t>
            </a:r>
            <a:r>
              <a:rPr 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altLang="ko-KR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4</a:t>
            </a:r>
            <a:r>
              <a:rPr lang="ko-KR" altLang="en-US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주차 수업 목록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200494" y="1230960"/>
            <a:ext cx="3884880" cy="16270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9300" kern="0" spc="200" dirty="0">
                <a:solidFill>
                  <a:srgbClr val="007B2D"/>
                </a:solidFill>
                <a:latin typeface="NIXGONFONTS-M V2.0" pitchFamily="34" charset="0"/>
              </a:rPr>
              <a:t>4</a:t>
            </a:r>
            <a:r>
              <a:rPr lang="ko-KR" altLang="en-US" sz="9300" kern="0" spc="200" dirty="0">
                <a:solidFill>
                  <a:srgbClr val="007B2D"/>
                </a:solidFill>
                <a:latin typeface="NIXGONFONTS-M V2.0" pitchFamily="34" charset="0"/>
              </a:rPr>
              <a:t>주차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4311231" y="1793812"/>
            <a:ext cx="1609886" cy="4511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100" b="1" dirty="0">
                <a:solidFill>
                  <a:srgbClr val="616161"/>
                </a:solidFill>
                <a:latin typeface="NIXGONFONTS-M V2.0" pitchFamily="34" charset="0"/>
                <a:cs typeface="NIXGONFONTS-M V2.0" pitchFamily="34" charset="0"/>
              </a:rPr>
              <a:t>2021.10.7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0770" y="546003"/>
            <a:ext cx="15386834" cy="211899"/>
            <a:chOff x="1260770" y="546003"/>
            <a:chExt cx="15386834" cy="211899"/>
          </a:xfrm>
        </p:grpSpPr>
        <p:sp>
          <p:nvSpPr>
            <p:cNvPr id="74" name="Object 74"/>
            <p:cNvSpPr txBox="1"/>
            <p:nvPr/>
          </p:nvSpPr>
          <p:spPr>
            <a:xfrm>
              <a:off x="13167934" y="546003"/>
              <a:ext cx="2571340" cy="21189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000" dirty="0">
                  <a:solidFill>
                    <a:srgbClr val="616161"/>
                  </a:solidFill>
                  <a:latin typeface="NIXGONFONTS-M V2.0" pitchFamily="34" charset="0"/>
                  <a:cs typeface="NIXGONFONTS-M V2.0" pitchFamily="34" charset="0"/>
                </a:rPr>
                <a:t>01</a:t>
              </a:r>
              <a:endParaRPr lang="en-US" dirty="0"/>
            </a:p>
          </p:txBody>
        </p: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EF993F-0B4B-904F-AFA2-EE25CC4ECEE7}"/>
              </a:ext>
            </a:extLst>
          </p:cNvPr>
          <p:cNvGrpSpPr/>
          <p:nvPr/>
        </p:nvGrpSpPr>
        <p:grpSpPr>
          <a:xfrm>
            <a:off x="16775775" y="-272452"/>
            <a:ext cx="2122106" cy="1116363"/>
            <a:chOff x="15410491" y="409609"/>
            <a:chExt cx="2122106" cy="1116363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685733A-6587-C24C-9D12-0C3644FA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2107" y="409609"/>
              <a:ext cx="699384" cy="694424"/>
            </a:xfrm>
            <a:prstGeom prst="rect">
              <a:avLst/>
            </a:prstGeom>
          </p:spPr>
        </p:pic>
        <p:grpSp>
          <p:nvGrpSpPr>
            <p:cNvPr id="69" name="그룹 1001">
              <a:extLst>
                <a:ext uri="{FF2B5EF4-FFF2-40B4-BE49-F238E27FC236}">
                  <a16:creationId xmlns:a16="http://schemas.microsoft.com/office/drawing/2014/main" id="{CF4218EB-AC93-5E49-8058-C7DBE0EE9B3F}"/>
                </a:ext>
              </a:extLst>
            </p:cNvPr>
            <p:cNvGrpSpPr/>
            <p:nvPr/>
          </p:nvGrpSpPr>
          <p:grpSpPr>
            <a:xfrm>
              <a:off x="15410491" y="682094"/>
              <a:ext cx="2122106" cy="843878"/>
              <a:chOff x="15410491" y="682094"/>
              <a:chExt cx="2122106" cy="843878"/>
            </a:xfrm>
          </p:grpSpPr>
          <p:sp>
            <p:nvSpPr>
              <p:cNvPr id="72" name="Object 18">
                <a:extLst>
                  <a:ext uri="{FF2B5EF4-FFF2-40B4-BE49-F238E27FC236}">
                    <a16:creationId xmlns:a16="http://schemas.microsoft.com/office/drawing/2014/main" id="{A9DA520C-20F9-1945-9AD1-6582960DB777}"/>
                  </a:ext>
                </a:extLst>
              </p:cNvPr>
              <p:cNvSpPr txBox="1"/>
              <p:nvPr/>
            </p:nvSpPr>
            <p:spPr>
              <a:xfrm>
                <a:off x="16032107" y="1027297"/>
                <a:ext cx="1500490" cy="358796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Arduino</a:t>
                </a:r>
              </a:p>
            </p:txBody>
          </p:sp>
          <p:grpSp>
            <p:nvGrpSpPr>
              <p:cNvPr id="73" name="그룹 1003">
                <a:extLst>
                  <a:ext uri="{FF2B5EF4-FFF2-40B4-BE49-F238E27FC236}">
                    <a16:creationId xmlns:a16="http://schemas.microsoft.com/office/drawing/2014/main" id="{97474452-D526-DF47-85ED-D8ED070A1358}"/>
                  </a:ext>
                </a:extLst>
              </p:cNvPr>
              <p:cNvGrpSpPr/>
              <p:nvPr/>
            </p:nvGrpSpPr>
            <p:grpSpPr>
              <a:xfrm>
                <a:off x="15540833" y="996630"/>
                <a:ext cx="409928" cy="51241"/>
                <a:chOff x="15540833" y="996630"/>
                <a:chExt cx="409928" cy="51241"/>
              </a:xfrm>
            </p:grpSpPr>
            <p:pic>
              <p:nvPicPr>
                <p:cNvPr id="77" name="Object 19">
                  <a:extLst>
                    <a:ext uri="{FF2B5EF4-FFF2-40B4-BE49-F238E27FC236}">
                      <a16:creationId xmlns:a16="http://schemas.microsoft.com/office/drawing/2014/main" id="{7748FD6B-5FF9-D341-A90F-CE7FEFFA0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5540833" y="996630"/>
                  <a:ext cx="409928" cy="51241"/>
                </a:xfrm>
                <a:prstGeom prst="rect">
                  <a:avLst/>
                </a:prstGeom>
              </p:spPr>
            </p:pic>
          </p:grpSp>
          <p:sp>
            <p:nvSpPr>
              <p:cNvPr id="75" name="Object 22">
                <a:extLst>
                  <a:ext uri="{FF2B5EF4-FFF2-40B4-BE49-F238E27FC236}">
                    <a16:creationId xmlns:a16="http://schemas.microsoft.com/office/drawing/2014/main" id="{284DCAF9-FC12-D046-AACE-253BB107D5C4}"/>
                  </a:ext>
                </a:extLst>
              </p:cNvPr>
              <p:cNvSpPr txBox="1"/>
              <p:nvPr/>
            </p:nvSpPr>
            <p:spPr>
              <a:xfrm>
                <a:off x="15410491" y="682094"/>
                <a:ext cx="381000" cy="843878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1200" kern="0" spc="-100" dirty="0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 C</a:t>
                </a:r>
              </a:p>
              <a:p>
                <a:pPr algn="just"/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愛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just"/>
                <a:r>
                  <a:rPr lang="en-US" altLang="ko-Kore-KR" sz="1200" kern="0" spc="-100" dirty="0" err="1">
                    <a:solidFill>
                      <a:schemeClr val="bg1">
                        <a:lumMod val="65000"/>
                      </a:schemeClr>
                    </a:solidFill>
                    <a:latin typeface="NIXGONFONTS-M V2.0" pitchFamily="34" charset="0"/>
                  </a:rPr>
                  <a:t>랑</a:t>
                </a:r>
                <a:endParaRPr lang="en-US" altLang="ko-Kore-KR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C391F21-9134-C84A-91D7-2F34BD30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071" y="1024863"/>
              <a:ext cx="438150" cy="298879"/>
            </a:xfrm>
            <a:prstGeom prst="rect">
              <a:avLst/>
            </a:prstGeom>
          </p:spPr>
        </p:pic>
      </p:grpSp>
      <p:pic>
        <p:nvPicPr>
          <p:cNvPr id="78" name="Picture 517">
            <a:extLst>
              <a:ext uri="{FF2B5EF4-FFF2-40B4-BE49-F238E27FC236}">
                <a16:creationId xmlns:a16="http://schemas.microsoft.com/office/drawing/2014/main" id="{0B55D2B7-2698-7343-B332-3FC65DD571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59" y="9041275"/>
            <a:ext cx="965200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2">
            <a:extLst>
              <a:ext uri="{FF2B5EF4-FFF2-40B4-BE49-F238E27FC236}">
                <a16:creationId xmlns:a16="http://schemas.microsoft.com/office/drawing/2014/main" id="{2E168BA6-D3BC-3840-BA99-E0A9C7C25E9F}"/>
              </a:ext>
            </a:extLst>
          </p:cNvPr>
          <p:cNvSpPr txBox="1"/>
          <p:nvPr/>
        </p:nvSpPr>
        <p:spPr>
          <a:xfrm>
            <a:off x="2822710" y="660211"/>
            <a:ext cx="13534257" cy="12622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멘토링</a:t>
            </a:r>
            <a:r>
              <a:rPr lang="en-US" sz="6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altLang="ko-KR" sz="6100" dirty="0">
                <a:solidFill>
                  <a:srgbClr val="00A23B"/>
                </a:solidFill>
                <a:latin typeface="NIXGONFONTS-M V2.0" pitchFamily="34" charset="0"/>
              </a:rPr>
              <a:t>&amp; </a:t>
            </a:r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오픈소스</a:t>
            </a:r>
            <a:r>
              <a:rPr lang="en-US" sz="6100" dirty="0">
                <a:solidFill>
                  <a:srgbClr val="00A23B"/>
                </a:solidFill>
                <a:latin typeface="NIXGONFONTS-M V2.0" pitchFamily="34" charset="0"/>
              </a:rPr>
              <a:t> </a:t>
            </a:r>
            <a:r>
              <a:rPr lang="en-US" sz="6100" dirty="0" err="1">
                <a:solidFill>
                  <a:srgbClr val="00A23B"/>
                </a:solidFill>
                <a:latin typeface="NIXGONFONTS-M V2.0" pitchFamily="34" charset="0"/>
              </a:rPr>
              <a:t>수업계획서</a:t>
            </a:r>
            <a:endParaRPr lang="en-US" dirty="0"/>
          </a:p>
        </p:txBody>
      </p:sp>
      <p:sp>
        <p:nvSpPr>
          <p:cNvPr id="23" name="Object 83">
            <a:extLst>
              <a:ext uri="{FF2B5EF4-FFF2-40B4-BE49-F238E27FC236}">
                <a16:creationId xmlns:a16="http://schemas.microsoft.com/office/drawing/2014/main" id="{EEB2DC26-83CC-244A-B839-165E41312C86}"/>
              </a:ext>
            </a:extLst>
          </p:cNvPr>
          <p:cNvSpPr txBox="1"/>
          <p:nvPr/>
        </p:nvSpPr>
        <p:spPr>
          <a:xfrm>
            <a:off x="1371235" y="742486"/>
            <a:ext cx="1451475" cy="116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100" dirty="0">
                <a:solidFill>
                  <a:srgbClr val="007B2D"/>
                </a:solidFill>
                <a:latin typeface="NIXGONFONTS-M V2.0" pitchFamily="34" charset="0"/>
                <a:cs typeface="NIXGONFONTS-M V2.0" pitchFamily="34" charset="0"/>
              </a:rPr>
              <a:t>2.</a:t>
            </a:r>
            <a:endParaRPr lang="en-US" dirty="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FA98F3D2-D445-7C4A-ACFE-3780B1EC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17872"/>
              </p:ext>
            </p:extLst>
          </p:nvPr>
        </p:nvGraphicFramePr>
        <p:xfrm>
          <a:off x="1443289" y="1627916"/>
          <a:ext cx="16516137" cy="482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29">
                  <a:extLst>
                    <a:ext uri="{9D8B030D-6E8A-4147-A177-3AD203B41FA5}">
                      <a16:colId xmlns:a16="http://schemas.microsoft.com/office/drawing/2014/main" val="37005936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40051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616609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4117297667"/>
                    </a:ext>
                  </a:extLst>
                </a:gridCol>
                <a:gridCol w="7546608">
                  <a:extLst>
                    <a:ext uri="{9D8B030D-6E8A-4147-A177-3AD203B41FA5}">
                      <a16:colId xmlns:a16="http://schemas.microsoft.com/office/drawing/2014/main" val="2123238315"/>
                    </a:ext>
                  </a:extLst>
                </a:gridCol>
              </a:tblGrid>
              <a:tr h="439138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날짜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특징</a:t>
                      </a:r>
                      <a:endParaRPr lang="ko-Kore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내용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오픈소스 </a:t>
                      </a:r>
                      <a:r>
                        <a:rPr lang="en-US" altLang="ko-Kore-KR" dirty="0"/>
                        <a:t>HW </a:t>
                      </a:r>
                      <a:r>
                        <a:rPr lang="ko-Kore-KR" altLang="en-US" dirty="0"/>
                        <a:t>응용  수업계획서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016358"/>
                  </a:ext>
                </a:extLst>
              </a:tr>
              <a:tr h="239917">
                <a:tc rowSpan="4"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R" dirty="0"/>
                        <a:t>9.13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9.19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아두이노 설치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부품 설명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강의 계획설명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오픈소스 하드웨어의 소개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실습환경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설정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29160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디지털 신호 출력 </a:t>
                      </a:r>
                      <a:r>
                        <a:rPr lang="en-US" altLang="ko-Kore-KR" dirty="0"/>
                        <a:t>(LED)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여러 개의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아두이노</a:t>
                      </a:r>
                      <a:r>
                        <a:rPr lang="ko-KR" altLang="en-US" sz="1800" dirty="0">
                          <a:effectLst/>
                        </a:rPr>
                        <a:t> 하드웨어 디자인과 프로그램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명령어</a:t>
                      </a:r>
                      <a:r>
                        <a:rPr lang="en-US" altLang="ko-KR" sz="1800" dirty="0">
                          <a:effectLst/>
                        </a:rPr>
                        <a:t>) </a:t>
                      </a:r>
                      <a:r>
                        <a:rPr lang="ko-KR" altLang="en-US" sz="1800" dirty="0">
                          <a:effectLst/>
                        </a:rPr>
                        <a:t>구조를 이해한다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6643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아날로그 신호 출력 </a:t>
                      </a:r>
                      <a:r>
                        <a:rPr lang="en-US" altLang="ko-Kore-KR" dirty="0"/>
                        <a:t>(LED),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동작의 이해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408473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시리얼 통신</a:t>
                      </a:r>
                      <a:r>
                        <a:rPr lang="en-US" altLang="ko-Kore-KR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스위치 버튼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09068"/>
                  </a:ext>
                </a:extLst>
              </a:tr>
              <a:tr h="239917"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2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.20 ~ 9.26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ko-Kore-KR" altLang="en-US" dirty="0"/>
                        <a:t>추석</a:t>
                      </a:r>
                      <a:endParaRPr lang="en-US" altLang="ko-Kore-KR" dirty="0"/>
                    </a:p>
                    <a:p>
                      <a:r>
                        <a:rPr lang="ko-Kore-KR" altLang="en-US" dirty="0"/>
                        <a:t>대면</a:t>
                      </a:r>
                      <a:r>
                        <a:rPr lang="en-US" altLang="ko-Kore-KR" dirty="0"/>
                        <a:t>?</a:t>
                      </a:r>
                    </a:p>
                    <a:p>
                      <a:r>
                        <a:rPr lang="ko-Kore-KR" altLang="en-US" dirty="0"/>
                        <a:t>비대면</a:t>
                      </a:r>
                      <a:r>
                        <a:rPr lang="en-US" altLang="ko-Kore-KR" dirty="0"/>
                        <a:t>?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 </a:t>
                      </a:r>
                      <a:r>
                        <a:rPr lang="en-US" altLang="ko-Kore-KR" dirty="0"/>
                        <a:t>: </a:t>
                      </a:r>
                      <a:r>
                        <a:rPr lang="ko-Kore-KR" altLang="en-US" dirty="0"/>
                        <a:t>여러개의 </a:t>
                      </a:r>
                      <a:r>
                        <a:rPr lang="en-US" altLang="ko-Kore-KR" dirty="0"/>
                        <a:t>LED </a:t>
                      </a:r>
                      <a:r>
                        <a:rPr lang="ko-Kore-KR" altLang="en-US" dirty="0"/>
                        <a:t>제어하기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effectLst/>
                        </a:rPr>
                        <a:t>삼색 </a:t>
                      </a:r>
                      <a:r>
                        <a:rPr lang="en" altLang="ko-Kore-KR" sz="1800" dirty="0">
                          <a:effectLst/>
                        </a:rPr>
                        <a:t>LED/ </a:t>
                      </a:r>
                      <a:r>
                        <a:rPr lang="ko-KR" altLang="en-US" sz="1800" dirty="0">
                          <a:effectLst/>
                        </a:rPr>
                        <a:t>버튼 동작의 이해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529381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2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시리얼 통신을 이용한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dirty="0">
                        <a:effectLst/>
                      </a:endParaRP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601"/>
                  </a:ext>
                </a:extLst>
              </a:tr>
              <a:tr h="2399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과제</a:t>
                      </a:r>
                      <a:r>
                        <a:rPr lang="en-US" altLang="ko-Kore-KR" dirty="0"/>
                        <a:t>3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버튼을 통한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제어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0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4834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/>
                        <a:t>3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en-US" altLang="ko-KR"/>
                        <a:t>.27 ~ 10.3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조도센서 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PiezzoBuzzer</a:t>
                      </a:r>
                      <a:r>
                        <a:rPr lang="en-US" altLang="ko-KR" dirty="0"/>
                        <a:t>, 7 </a:t>
                      </a:r>
                      <a:r>
                        <a:rPr lang="ko-KR" altLang="en-US" dirty="0"/>
                        <a:t>세그먼트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조도센서</a:t>
                      </a:r>
                      <a:r>
                        <a:rPr lang="ko-KR" altLang="en-US" sz="1800" dirty="0">
                          <a:effectLst/>
                        </a:rPr>
                        <a:t> 사용하기</a:t>
                      </a:r>
                    </a:p>
                  </a:txBody>
                  <a:tcPr marL="19050" marR="19050" marT="47625" marB="19050" anchor="ctr"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84915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/>
                        <a:t>4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0.4 ~ 10.10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블루투스 통신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서브모터</a:t>
                      </a:r>
                      <a:r>
                        <a:rPr lang="en-US" altLang="ko-Kore-KR" dirty="0"/>
                        <a:t>, </a:t>
                      </a:r>
                      <a:r>
                        <a:rPr lang="ko-Kore-KR" altLang="en-US" dirty="0"/>
                        <a:t>초음파 센서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피에조 스피커 사용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866020"/>
                  </a:ext>
                </a:extLst>
              </a:tr>
              <a:tr h="333246">
                <a:tc>
                  <a:txBody>
                    <a:bodyPr/>
                    <a:lstStyle/>
                    <a:p>
                      <a:r>
                        <a:rPr lang="en-US" altLang="ko-Kore-KR"/>
                        <a:t>5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0.11 ~ 10.17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프로젝트 계획서 작성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effectLst/>
                        </a:rPr>
                        <a:t>-</a:t>
                      </a:r>
                      <a:r>
                        <a:rPr lang="ko-KR" altLang="en-US" sz="1800" dirty="0">
                          <a:effectLst/>
                        </a:rPr>
                        <a:t>수업에서 활용되었던 센서와 </a:t>
                      </a:r>
                      <a:r>
                        <a:rPr lang="ko-KR" altLang="en-US" sz="1800" dirty="0" err="1">
                          <a:effectLst/>
                        </a:rPr>
                        <a:t>액추에이터를</a:t>
                      </a:r>
                      <a:r>
                        <a:rPr lang="ko-KR" altLang="en-US" sz="1800" dirty="0">
                          <a:effectLst/>
                        </a:rPr>
                        <a:t> 활용하여 다양한 기능 구현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210272"/>
                  </a:ext>
                </a:extLst>
              </a:tr>
              <a:tr h="239917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r>
                        <a:rPr lang="ko-Kore-KR" altLang="en-US" dirty="0"/>
                        <a:t>주차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0.18 ~ 10.24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중간고사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80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3184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F51C82E-B25B-0C46-AE77-4AB6B04BD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01236"/>
              </p:ext>
            </p:extLst>
          </p:nvPr>
        </p:nvGraphicFramePr>
        <p:xfrm>
          <a:off x="1443287" y="6684854"/>
          <a:ext cx="16516139" cy="294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882">
                  <a:extLst>
                    <a:ext uri="{9D8B030D-6E8A-4147-A177-3AD203B41FA5}">
                      <a16:colId xmlns:a16="http://schemas.microsoft.com/office/drawing/2014/main" val="20845786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4192979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78607397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417825821"/>
                    </a:ext>
                  </a:extLst>
                </a:gridCol>
                <a:gridCol w="7518257">
                  <a:extLst>
                    <a:ext uri="{9D8B030D-6E8A-4147-A177-3AD203B41FA5}">
                      <a16:colId xmlns:a16="http://schemas.microsoft.com/office/drawing/2014/main" val="2134416812"/>
                    </a:ext>
                  </a:extLst>
                </a:gridCol>
              </a:tblGrid>
              <a:tr h="291615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ore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0.25 ~ 10.31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>
                          <a:solidFill>
                            <a:schemeClr val="tx1"/>
                          </a:solidFill>
                        </a:rPr>
                        <a:t>프로젝트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>
                          <a:solidFill>
                            <a:schemeClr val="tx1"/>
                          </a:solidFill>
                        </a:rPr>
                        <a:t>초음파센서 사용  </a:t>
                      </a:r>
                      <a:r>
                        <a:rPr lang="en-US" altLang="ko-Kore-KR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ore-KR" altLang="en-US">
                          <a:solidFill>
                            <a:schemeClr val="tx1"/>
                          </a:solidFill>
                        </a:rPr>
                        <a:t>팀 프로젝트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59495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8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1.1 ~ 11.7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프로젝트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7</a:t>
                      </a:r>
                      <a:r>
                        <a:rPr lang="ko-Kore-KR" altLang="en-US" dirty="0"/>
                        <a:t> 세그먼트 사용 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팀 프로젝트 주제 선정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56179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9</a:t>
                      </a:r>
                      <a:r>
                        <a:rPr lang="ko-Kore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1.8 ~ 11.14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프로젝트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서브 모터 사용 </a:t>
                      </a:r>
                      <a:r>
                        <a:rPr lang="en-US" altLang="ko-Kore-KR" dirty="0"/>
                        <a:t>/ </a:t>
                      </a:r>
                      <a:r>
                        <a:rPr lang="ko-Kore-KR" altLang="en-US" dirty="0"/>
                        <a:t>팀 프로젝트 중간 보고서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3775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0</a:t>
                      </a:r>
                      <a:r>
                        <a:rPr lang="ko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1.15 ~ 11.21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프로젝트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압력센서</a:t>
                      </a:r>
                      <a:r>
                        <a:rPr lang="en-US" altLang="ko-Kore-KR"/>
                        <a:t>, </a:t>
                      </a:r>
                      <a:r>
                        <a:rPr lang="ko-Kore-KR" altLang="en-US"/>
                        <a:t>자이로 센서 사용 </a:t>
                      </a:r>
                      <a:r>
                        <a:rPr lang="en-US" altLang="ko-Kore-KR"/>
                        <a:t>/ </a:t>
                      </a:r>
                      <a:r>
                        <a:rPr lang="ko-Kore-KR" altLang="en-US"/>
                        <a:t>팀 프로젝트 최종 보고서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675800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1.22 ~ 11.28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소프트웨어 전시회</a:t>
                      </a:r>
                      <a:r>
                        <a:rPr lang="en-US" altLang="ko-Kore-KR" dirty="0"/>
                        <a:t>.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블루투스 사용하기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1762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1.29 ~ 12.05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각종 센서와 엑추레이터를 활용한 예제 수행하기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18291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2.06 ~ 12.12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/>
                        <a:t>기말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31728"/>
                  </a:ext>
                </a:extLst>
              </a:tr>
              <a:tr h="368025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주차</a:t>
                      </a:r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r>
                        <a:rPr lang="en-US" altLang="ko-KR"/>
                        <a:t>2.13 ~ 12. 19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기말고사</a:t>
                      </a:r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시험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359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DDBC39B-974C-F24F-A090-EAB6AE9FA278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-19048" y="-230990"/>
            <a:chExt cx="18603458" cy="1078337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1A2FE126-128F-A449-B949-75A58294915F}"/>
                </a:ext>
              </a:extLst>
            </p:cNvPr>
            <p:cNvGrpSpPr/>
            <p:nvPr/>
          </p:nvGrpSpPr>
          <p:grpSpPr>
            <a:xfrm>
              <a:off x="-19048" y="-230990"/>
              <a:ext cx="718519" cy="10783371"/>
              <a:chOff x="-19048" y="-230990"/>
              <a:chExt cx="718519" cy="10783371"/>
            </a:xfrm>
          </p:grpSpPr>
          <p:pic>
            <p:nvPicPr>
              <p:cNvPr id="20" name="Object 24">
                <a:extLst>
                  <a:ext uri="{FF2B5EF4-FFF2-40B4-BE49-F238E27FC236}">
                    <a16:creationId xmlns:a16="http://schemas.microsoft.com/office/drawing/2014/main" id="{BB43BEB5-6B10-FD42-8A0B-615CAF78A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9048" y="-230990"/>
                <a:ext cx="718519" cy="1078337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F4DD2D-FF45-434F-BBD5-D95BDBB9CB84}"/>
                </a:ext>
              </a:extLst>
            </p:cNvPr>
            <p:cNvGrpSpPr/>
            <p:nvPr/>
          </p:nvGrpSpPr>
          <p:grpSpPr>
            <a:xfrm>
              <a:off x="16462304" y="269730"/>
              <a:ext cx="2122106" cy="1116363"/>
              <a:chOff x="15410491" y="409609"/>
              <a:chExt cx="2122106" cy="111636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40CE1B-A33C-A343-AE6D-E549B2292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107" y="409609"/>
                <a:ext cx="699384" cy="694424"/>
              </a:xfrm>
              <a:prstGeom prst="rect">
                <a:avLst/>
              </a:prstGeom>
            </p:spPr>
          </p:pic>
          <p:grpSp>
            <p:nvGrpSpPr>
              <p:cNvPr id="14" name="그룹 1001">
                <a:extLst>
                  <a:ext uri="{FF2B5EF4-FFF2-40B4-BE49-F238E27FC236}">
                    <a16:creationId xmlns:a16="http://schemas.microsoft.com/office/drawing/2014/main" id="{B44E7A4B-EF6A-AF45-AE1F-C8BABD0E562B}"/>
                  </a:ext>
                </a:extLst>
              </p:cNvPr>
              <p:cNvGrpSpPr/>
              <p:nvPr/>
            </p:nvGrpSpPr>
            <p:grpSpPr>
              <a:xfrm>
                <a:off x="15410491" y="682094"/>
                <a:ext cx="2122106" cy="843878"/>
                <a:chOff x="15410491" y="682094"/>
                <a:chExt cx="2122106" cy="843878"/>
              </a:xfrm>
            </p:grpSpPr>
            <p:sp>
              <p:nvSpPr>
                <p:cNvPr id="16" name="Object 18">
                  <a:extLst>
                    <a:ext uri="{FF2B5EF4-FFF2-40B4-BE49-F238E27FC236}">
                      <a16:creationId xmlns:a16="http://schemas.microsoft.com/office/drawing/2014/main" id="{38E67871-9809-4846-B672-8F73B3529ACA}"/>
                    </a:ext>
                  </a:extLst>
                </p:cNvPr>
                <p:cNvSpPr txBox="1"/>
                <p:nvPr/>
              </p:nvSpPr>
              <p:spPr>
                <a:xfrm>
                  <a:off x="16032107" y="1027297"/>
                  <a:ext cx="1500490" cy="358796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Arduino</a:t>
                  </a:r>
                </a:p>
              </p:txBody>
            </p:sp>
            <p:grpSp>
              <p:nvGrpSpPr>
                <p:cNvPr id="17" name="그룹 1003">
                  <a:extLst>
                    <a:ext uri="{FF2B5EF4-FFF2-40B4-BE49-F238E27FC236}">
                      <a16:creationId xmlns:a16="http://schemas.microsoft.com/office/drawing/2014/main" id="{004D22C3-16C1-3F40-9A6A-51277CE4B88C}"/>
                    </a:ext>
                  </a:extLst>
                </p:cNvPr>
                <p:cNvGrpSpPr/>
                <p:nvPr/>
              </p:nvGrpSpPr>
              <p:grpSpPr>
                <a:xfrm>
                  <a:off x="15540833" y="996630"/>
                  <a:ext cx="409928" cy="51241"/>
                  <a:chOff x="15540833" y="996630"/>
                  <a:chExt cx="409928" cy="51241"/>
                </a:xfrm>
              </p:grpSpPr>
              <p:pic>
                <p:nvPicPr>
                  <p:cNvPr id="19" name="Object 19">
                    <a:extLst>
                      <a:ext uri="{FF2B5EF4-FFF2-40B4-BE49-F238E27FC236}">
                        <a16:creationId xmlns:a16="http://schemas.microsoft.com/office/drawing/2014/main" id="{6EF38579-0E94-204B-8144-EAD0031B0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-16200000">
                    <a:off x="15540833" y="996630"/>
                    <a:ext cx="409928" cy="512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Object 22">
                  <a:extLst>
                    <a:ext uri="{FF2B5EF4-FFF2-40B4-BE49-F238E27FC236}">
                      <a16:creationId xmlns:a16="http://schemas.microsoft.com/office/drawing/2014/main" id="{8B8229D0-450C-094E-9E84-F79C95E6258D}"/>
                    </a:ext>
                  </a:extLst>
                </p:cNvPr>
                <p:cNvSpPr txBox="1"/>
                <p:nvPr/>
              </p:nvSpPr>
              <p:spPr>
                <a:xfrm>
                  <a:off x="15410491" y="682094"/>
                  <a:ext cx="381000" cy="84387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just"/>
                  <a:r>
                    <a:rPr lang="en-US" altLang="ko-KR" sz="1200" kern="0" spc="-100" dirty="0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 C</a:t>
                  </a:r>
                </a:p>
                <a:p>
                  <a:pPr algn="just"/>
                  <a:r>
                    <a:rPr lang="ko-KR" alt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愛</a:t>
                  </a:r>
                  <a:endParaRPr lang="en-US" altLang="ko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just"/>
                  <a:r>
                    <a:rPr lang="en-US" altLang="ko-Kore-KR" sz="1200" kern="0" spc="-100" dirty="0" err="1">
                      <a:solidFill>
                        <a:schemeClr val="bg1">
                          <a:lumMod val="65000"/>
                        </a:schemeClr>
                      </a:solidFill>
                      <a:latin typeface="NIXGONFONTS-M V2.0" pitchFamily="34" charset="0"/>
                    </a:rPr>
                    <a:t>랑</a:t>
                  </a:r>
                  <a:endParaRPr lang="en-US" altLang="ko-Kore-KR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9DA445E-3A82-3442-A508-63691598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6071" y="1024863"/>
                <a:ext cx="438150" cy="298879"/>
              </a:xfrm>
              <a:prstGeom prst="rect">
                <a:avLst/>
              </a:prstGeom>
            </p:spPr>
          </p:pic>
        </p:grpSp>
        <p:pic>
          <p:nvPicPr>
            <p:cNvPr id="11" name="Picture 517">
              <a:extLst>
                <a:ext uri="{FF2B5EF4-FFF2-40B4-BE49-F238E27FC236}">
                  <a16:creationId xmlns:a16="http://schemas.microsoft.com/office/drawing/2014/main" id="{5D813227-30AC-C948-A82C-08EA1DB58BC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759" y="9041275"/>
              <a:ext cx="965200" cy="97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Object 75">
              <a:extLst>
                <a:ext uri="{FF2B5EF4-FFF2-40B4-BE49-F238E27FC236}">
                  <a16:creationId xmlns:a16="http://schemas.microsoft.com/office/drawing/2014/main" id="{32580939-8715-404C-87B3-8406FA8D0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0770" y="635047"/>
              <a:ext cx="15386834" cy="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62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 모듈 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D0B081-F503-A74C-B27C-2FDC2DBC6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37" y="1473836"/>
            <a:ext cx="7263941" cy="58389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D4874D-364C-7945-AE8B-C51ECEC90181}"/>
              </a:ext>
            </a:extLst>
          </p:cNvPr>
          <p:cNvSpPr txBox="1"/>
          <p:nvPr/>
        </p:nvSpPr>
        <p:spPr>
          <a:xfrm>
            <a:off x="1405845" y="2213235"/>
            <a:ext cx="109564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가격은 하나에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천원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천원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윈도우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컴퓨터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안드로이드 휴대폰과 연결이 잘 됨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맥이나 리눅스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Vmware</a:t>
            </a:r>
            <a:r>
              <a:rPr kumimoji="1" lang="ko-KR" altLang="en-US" dirty="0"/>
              <a:t>까지도 잘 연결된다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아이폰과는 연결이 잘 안됨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음성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 전송은 안됨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HC-05 , HC-06</a:t>
            </a:r>
            <a:r>
              <a:rPr kumimoji="1" lang="ko-KR" altLang="en-US" dirty="0"/>
              <a:t>버전이 있는데 </a:t>
            </a:r>
            <a:r>
              <a:rPr kumimoji="1" lang="en-US" altLang="ko-KR" dirty="0"/>
              <a:t>06</a:t>
            </a:r>
            <a:r>
              <a:rPr kumimoji="1" lang="ko-KR" altLang="en-US" dirty="0"/>
              <a:t>이 사용하기 편함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05</a:t>
            </a:r>
            <a:r>
              <a:rPr kumimoji="1" lang="ko-KR" altLang="en-US" dirty="0"/>
              <a:t>의 경우 마스트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슬레이브</a:t>
            </a:r>
            <a:r>
              <a:rPr kumimoji="1" lang="ko-KR" altLang="en-US" dirty="0"/>
              <a:t> 모드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모드가  있다 </a:t>
            </a:r>
            <a:r>
              <a:rPr kumimoji="1" lang="ko-KR" altLang="en-US" dirty="0" err="1"/>
              <a:t>연결방식에</a:t>
            </a:r>
            <a:r>
              <a:rPr kumimoji="1" lang="ko-KR" altLang="en-US" dirty="0"/>
              <a:t> 따라 </a:t>
            </a:r>
            <a:r>
              <a:rPr kumimoji="1" lang="ko-KR" altLang="en-US" dirty="0" err="1"/>
              <a:t>설정해줘야함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우리는 </a:t>
            </a:r>
            <a:r>
              <a:rPr kumimoji="1" lang="en-US" altLang="ko-KR" dirty="0"/>
              <a:t>06</a:t>
            </a:r>
            <a:r>
              <a:rPr kumimoji="1" lang="ko-KR" altLang="en-US" dirty="0"/>
              <a:t>을 쓸 예정인데 </a:t>
            </a:r>
            <a:r>
              <a:rPr kumimoji="1" lang="en-US" altLang="ko-KR" dirty="0"/>
              <a:t>06</a:t>
            </a:r>
            <a:r>
              <a:rPr kumimoji="1" lang="ko-KR" altLang="en-US" dirty="0"/>
              <a:t>은 기본적으로 </a:t>
            </a:r>
            <a:r>
              <a:rPr kumimoji="1" lang="ko-KR" altLang="en-US" dirty="0" err="1"/>
              <a:t>슬레이브</a:t>
            </a:r>
            <a:r>
              <a:rPr kumimoji="1" lang="ko-KR" altLang="en-US" dirty="0"/>
              <a:t> 모드로 </a:t>
            </a:r>
            <a:r>
              <a:rPr kumimoji="1" lang="ko-KR" altLang="en-US" dirty="0" err="1"/>
              <a:t>세팅되어있다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24" name="그림 23" descr="텍스트, 필기구이(가) 표시된 사진&#10;&#10;자동 생성된 설명">
            <a:extLst>
              <a:ext uri="{FF2B5EF4-FFF2-40B4-BE49-F238E27FC236}">
                <a16:creationId xmlns:a16="http://schemas.microsoft.com/office/drawing/2014/main" id="{4C0ADAE6-69C6-464F-B638-16AA9438C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21" y="5143499"/>
            <a:ext cx="2551394" cy="3483113"/>
          </a:xfrm>
          <a:prstGeom prst="rect">
            <a:avLst/>
          </a:prstGeom>
        </p:spPr>
      </p:pic>
      <p:pic>
        <p:nvPicPr>
          <p:cNvPr id="26" name="그림 2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FC5A44AB-8CAB-8749-B5C0-58D734391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127170"/>
            <a:ext cx="2865922" cy="34994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CD7D0A-27C6-2C48-9B60-6D8E9FC7C117}"/>
              </a:ext>
            </a:extLst>
          </p:cNvPr>
          <p:cNvSpPr txBox="1"/>
          <p:nvPr/>
        </p:nvSpPr>
        <p:spPr>
          <a:xfrm>
            <a:off x="2383971" y="911134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HC_05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549133-1DD7-2141-8659-98497C148885}"/>
              </a:ext>
            </a:extLst>
          </p:cNvPr>
          <p:cNvSpPr txBox="1"/>
          <p:nvPr/>
        </p:nvSpPr>
        <p:spPr>
          <a:xfrm>
            <a:off x="6745361" y="915864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HC_06</a:t>
            </a:r>
          </a:p>
        </p:txBody>
      </p:sp>
    </p:spTree>
    <p:extLst>
      <p:ext uri="{BB962C8B-B14F-4D97-AF65-F5344CB8AC3E}">
        <p14:creationId xmlns:p14="http://schemas.microsoft.com/office/powerpoint/2010/main" val="137610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 연결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036902-14C9-E44A-9DFE-1D1696C6D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531929"/>
            <a:ext cx="11887200" cy="6022848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296D69C-3BF1-3D47-B70F-D4F39FAD67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784" y="3860531"/>
            <a:ext cx="4278876" cy="444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39FFD3-ABB6-9345-B5A4-F833A5D91A67}"/>
              </a:ext>
            </a:extLst>
          </p:cNvPr>
          <p:cNvSpPr txBox="1"/>
          <p:nvPr/>
        </p:nvSpPr>
        <p:spPr>
          <a:xfrm>
            <a:off x="10942973" y="1127463"/>
            <a:ext cx="5179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짧게 보는 블루투스 모듈 명령어</a:t>
            </a:r>
            <a:endParaRPr kumimoji="1" lang="ko-Kore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16B95-6CA5-F848-BF7A-300293AFADBF}"/>
              </a:ext>
            </a:extLst>
          </p:cNvPr>
          <p:cNvSpPr txBox="1"/>
          <p:nvPr/>
        </p:nvSpPr>
        <p:spPr>
          <a:xfrm>
            <a:off x="13173784" y="8485070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 블루투스 모듈과의 통신이 정상적인지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92AD99-8155-804C-B919-78C57B36754A}"/>
              </a:ext>
            </a:extLst>
          </p:cNvPr>
          <p:cNvSpPr/>
          <p:nvPr/>
        </p:nvSpPr>
        <p:spPr>
          <a:xfrm>
            <a:off x="10896600" y="1811841"/>
            <a:ext cx="9144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/>
              <a:t>AT</a:t>
            </a:r>
            <a:r>
              <a:rPr lang="ko-KR" altLang="en-US" dirty="0" err="1"/>
              <a:t>명령어’는</a:t>
            </a:r>
            <a:r>
              <a:rPr lang="ko-KR" altLang="en-US" dirty="0"/>
              <a:t> ‘</a:t>
            </a:r>
            <a:r>
              <a:rPr lang="ko-KR" altLang="en-US" dirty="0" err="1"/>
              <a:t>헤이즈</a:t>
            </a:r>
            <a:r>
              <a:rPr lang="ko-KR" altLang="en-US" dirty="0"/>
              <a:t>’ 사의 모뎀을 제어하는 언어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시간이 지나며 통신의 표준이 되어 모뎀을 제어하는데 사용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블루투스 모듈도 마찬가지로 ‘</a:t>
            </a:r>
            <a:r>
              <a:rPr lang="en-US" altLang="ko-Kore-KR" dirty="0"/>
              <a:t>AT</a:t>
            </a:r>
            <a:r>
              <a:rPr lang="ko-KR" altLang="en-US" dirty="0"/>
              <a:t>명령어’ 존재</a:t>
            </a:r>
            <a:r>
              <a:rPr lang="en-US" altLang="ko-KR" dirty="0"/>
              <a:t>,</a:t>
            </a:r>
            <a:r>
              <a:rPr lang="ko-KR" altLang="en-US" dirty="0"/>
              <a:t> 블루투스 모듈을 </a:t>
            </a:r>
            <a:r>
              <a:rPr lang="ko-KR" altLang="en-US" dirty="0" err="1"/>
              <a:t>제어가능</a:t>
            </a:r>
            <a:r>
              <a:rPr lang="en-US" altLang="ko-KR" dirty="0"/>
              <a:t>.</a:t>
            </a:r>
          </a:p>
          <a:p>
            <a:endParaRPr lang="en-US" altLang="ko-KR" b="1" dirty="0">
              <a:latin typeface="Dotum" panose="020B0600000101010101" pitchFamily="34" charset="-127"/>
            </a:endParaRPr>
          </a:p>
          <a:p>
            <a:r>
              <a:rPr lang="en-US" altLang="ko-KR" sz="800" b="1" dirty="0">
                <a:latin typeface="Dotum" panose="020B0600000101010101" pitchFamily="34" charset="-127"/>
              </a:rPr>
              <a:t>[</a:t>
            </a:r>
            <a:r>
              <a:rPr lang="ko-KR" altLang="en-US" sz="800" b="1" dirty="0">
                <a:latin typeface="Dotum" panose="020B0600000101010101" pitchFamily="34" charset="-127"/>
              </a:rPr>
              <a:t>출처</a:t>
            </a:r>
            <a:r>
              <a:rPr lang="en-US" altLang="ko-KR" sz="800" b="1" dirty="0">
                <a:latin typeface="Dotum" panose="020B0600000101010101" pitchFamily="34" charset="-127"/>
              </a:rPr>
              <a:t>]</a:t>
            </a:r>
            <a:r>
              <a:rPr lang="ko-KR" altLang="en-US" sz="800" dirty="0">
                <a:latin typeface="Dotum" panose="020B0600000101010101" pitchFamily="34" charset="-127"/>
              </a:rPr>
              <a:t> </a:t>
            </a:r>
            <a:r>
              <a:rPr lang="en-US" altLang="ko-KR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[</a:t>
            </a:r>
            <a:r>
              <a:rPr lang="ko-KR" altLang="en-US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전주아두이노교육</a:t>
            </a:r>
            <a:r>
              <a:rPr lang="en-US" altLang="ko-KR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] </a:t>
            </a:r>
            <a:r>
              <a:rPr lang="ko-KR" altLang="en-US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아두이노활용하기 블루투스</a:t>
            </a:r>
            <a:r>
              <a:rPr lang="en-US" altLang="ko-KR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(</a:t>
            </a:r>
            <a:r>
              <a:rPr lang="en-US" altLang="ko-Kore-KR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0"/>
              </a:rPr>
              <a:t>HC-06)</a:t>
            </a:r>
            <a:r>
              <a:rPr lang="en-US" altLang="ko-Kore-KR" sz="800" dirty="0">
                <a:latin typeface="Dotum" panose="020B0600000101010101" pitchFamily="34" charset="-127"/>
              </a:rPr>
              <a:t>|</a:t>
            </a:r>
            <a:r>
              <a:rPr lang="ko-KR" altLang="en-US" sz="800" b="1" dirty="0">
                <a:latin typeface="Dotum" panose="020B0600000101010101" pitchFamily="34" charset="-127"/>
              </a:rPr>
              <a:t>작성자</a:t>
            </a:r>
            <a:r>
              <a:rPr lang="ko-KR" altLang="en-US" sz="800" dirty="0">
                <a:latin typeface="Dotum" panose="020B0600000101010101" pitchFamily="34" charset="-127"/>
              </a:rPr>
              <a:t> </a:t>
            </a:r>
            <a:r>
              <a:rPr lang="ko-KR" altLang="en-US" sz="800" u="sng" dirty="0">
                <a:solidFill>
                  <a:srgbClr val="608CBA"/>
                </a:solidFill>
                <a:latin typeface="Dotum" panose="020B0600000101010101" pitchFamily="34" charset="-127"/>
                <a:hlinkClick r:id="rId11"/>
              </a:rPr>
              <a:t>비기노</a:t>
            </a:r>
            <a:endParaRPr lang="ko-KR" altLang="en-US" sz="800" dirty="0">
              <a:latin typeface="Dotum" panose="020B0600000101010101" pitchFamily="34" charset="-127"/>
            </a:endParaRPr>
          </a:p>
          <a:p>
            <a:br>
              <a:rPr lang="ko-KR" altLang="en-US" dirty="0"/>
            </a:b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443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A151E1E-647E-2642-B056-6334216C9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576" y="3731449"/>
            <a:ext cx="4278876" cy="44424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3F2F0EC-C668-7E46-B922-A4C350189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89" y="2199876"/>
            <a:ext cx="8966200" cy="31369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022BC6BA-7399-5E46-9910-037425C65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9" y="3480192"/>
            <a:ext cx="8194962" cy="62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C5EABB5-BD15-724A-8AC5-9E723D250C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5" y="2447656"/>
            <a:ext cx="5170167" cy="3954220"/>
          </a:xfrm>
          <a:prstGeom prst="rect">
            <a:avLst/>
          </a:prstGeom>
        </p:spPr>
      </p:pic>
      <p:pic>
        <p:nvPicPr>
          <p:cNvPr id="25" name="그림 24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1C1887FB-81B7-F74F-8EE9-A4B16C3FF9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6" y="651184"/>
            <a:ext cx="4165130" cy="7916353"/>
          </a:xfrm>
          <a:prstGeom prst="rect">
            <a:avLst/>
          </a:prstGeom>
        </p:spPr>
      </p:pic>
      <p:pic>
        <p:nvPicPr>
          <p:cNvPr id="23" name="그림 22" descr="텍스트, 모니터, 검은색, 전자기기이(가) 표시된 사진&#10;&#10;자동 생성된 설명">
            <a:extLst>
              <a:ext uri="{FF2B5EF4-FFF2-40B4-BE49-F238E27FC236}">
                <a16:creationId xmlns:a16="http://schemas.microsoft.com/office/drawing/2014/main" id="{7106D0AC-400F-194B-9957-B153079BF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107" y="599746"/>
            <a:ext cx="3860006" cy="79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B7106B6-B050-EE4D-89B4-1D01362F0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6" y="2379757"/>
            <a:ext cx="4434014" cy="46721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73240B-6772-024C-987F-AC0AC38474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11" y="2396040"/>
            <a:ext cx="3802884" cy="78170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CF3DB97-91C6-9845-A21E-5274D22DB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1" y="2209800"/>
            <a:ext cx="3910913" cy="80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4BD87-908F-864E-B1DE-5E63B53BD8C5}"/>
              </a:ext>
            </a:extLst>
          </p:cNvPr>
          <p:cNvGrpSpPr/>
          <p:nvPr/>
        </p:nvGrpSpPr>
        <p:grpSpPr>
          <a:xfrm>
            <a:off x="0" y="-248186"/>
            <a:ext cx="18603458" cy="10783371"/>
            <a:chOff x="0" y="-248186"/>
            <a:chExt cx="18603458" cy="107833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D19989-A110-8043-8C42-657B02B6ED12}"/>
                </a:ext>
              </a:extLst>
            </p:cNvPr>
            <p:cNvGrpSpPr/>
            <p:nvPr/>
          </p:nvGrpSpPr>
          <p:grpSpPr>
            <a:xfrm>
              <a:off x="0" y="-248186"/>
              <a:ext cx="18603458" cy="10783371"/>
              <a:chOff x="-19048" y="-230990"/>
              <a:chExt cx="18603458" cy="10783371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9932D8DB-D86A-4F47-85AD-E7966153BEF6}"/>
                  </a:ext>
                </a:extLst>
              </p:cNvPr>
              <p:cNvGrpSpPr/>
              <p:nvPr/>
            </p:nvGrpSpPr>
            <p:grpSpPr>
              <a:xfrm>
                <a:off x="-19048" y="-230990"/>
                <a:ext cx="718519" cy="10783371"/>
                <a:chOff x="-19048" y="-230990"/>
                <a:chExt cx="718519" cy="10783371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8FC0F6C3-BBB1-6842-8F3A-96F43DB76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9048" y="-230990"/>
                  <a:ext cx="718519" cy="107833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9AE622-C259-9246-8D89-16ADFEC52BFF}"/>
                  </a:ext>
                </a:extLst>
              </p:cNvPr>
              <p:cNvGrpSpPr/>
              <p:nvPr/>
            </p:nvGrpSpPr>
            <p:grpSpPr>
              <a:xfrm>
                <a:off x="16462304" y="269730"/>
                <a:ext cx="2122106" cy="1116363"/>
                <a:chOff x="15410491" y="409609"/>
                <a:chExt cx="2122106" cy="11163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55BD7B2-396F-2B4D-95C2-8C00C2E8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32107" y="409609"/>
                  <a:ext cx="699384" cy="694424"/>
                </a:xfrm>
                <a:prstGeom prst="rect">
                  <a:avLst/>
                </a:prstGeom>
              </p:spPr>
            </p:pic>
            <p:grpSp>
              <p:nvGrpSpPr>
                <p:cNvPr id="10" name="그룹 1001">
                  <a:extLst>
                    <a:ext uri="{FF2B5EF4-FFF2-40B4-BE49-F238E27FC236}">
                      <a16:creationId xmlns:a16="http://schemas.microsoft.com/office/drawing/2014/main" id="{3C2E46BE-5637-044D-A75C-915BA3A5363F}"/>
                    </a:ext>
                  </a:extLst>
                </p:cNvPr>
                <p:cNvGrpSpPr/>
                <p:nvPr/>
              </p:nvGrpSpPr>
              <p:grpSpPr>
                <a:xfrm>
                  <a:off x="15410491" y="682094"/>
                  <a:ext cx="2122106" cy="843878"/>
                  <a:chOff x="15410491" y="682094"/>
                  <a:chExt cx="2122106" cy="843878"/>
                </a:xfrm>
              </p:grpSpPr>
              <p:sp>
                <p:nvSpPr>
                  <p:cNvPr id="12" name="Object 18">
                    <a:extLst>
                      <a:ext uri="{FF2B5EF4-FFF2-40B4-BE49-F238E27FC236}">
                        <a16:creationId xmlns:a16="http://schemas.microsoft.com/office/drawing/2014/main" id="{F5194E55-E30F-1A43-9E84-EAD0F82B44CD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2107" y="1027297"/>
                    <a:ext cx="1500490" cy="358796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Arduino</a:t>
                    </a:r>
                  </a:p>
                </p:txBody>
              </p:sp>
              <p:grpSp>
                <p:nvGrpSpPr>
                  <p:cNvPr id="13" name="그룹 1003">
                    <a:extLst>
                      <a:ext uri="{FF2B5EF4-FFF2-40B4-BE49-F238E27FC236}">
                        <a16:creationId xmlns:a16="http://schemas.microsoft.com/office/drawing/2014/main" id="{87D517F7-EC46-FA48-823B-62C879A90B5C}"/>
                      </a:ext>
                    </a:extLst>
                  </p:cNvPr>
                  <p:cNvGrpSpPr/>
                  <p:nvPr/>
                </p:nvGrpSpPr>
                <p:grpSpPr>
                  <a:xfrm>
                    <a:off x="15540833" y="996630"/>
                    <a:ext cx="409928" cy="51241"/>
                    <a:chOff x="15540833" y="996630"/>
                    <a:chExt cx="409928" cy="51241"/>
                  </a:xfrm>
                </p:grpSpPr>
                <p:pic>
                  <p:nvPicPr>
                    <p:cNvPr id="15" name="Object 19">
                      <a:extLst>
                        <a:ext uri="{FF2B5EF4-FFF2-40B4-BE49-F238E27FC236}">
                          <a16:creationId xmlns:a16="http://schemas.microsoft.com/office/drawing/2014/main" id="{AAA07F0A-BD6B-1E44-B633-FEA189951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-16200000">
                      <a:off x="15540833" y="996630"/>
                      <a:ext cx="409928" cy="5124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Object 22">
                    <a:extLst>
                      <a:ext uri="{FF2B5EF4-FFF2-40B4-BE49-F238E27FC236}">
                        <a16:creationId xmlns:a16="http://schemas.microsoft.com/office/drawing/2014/main" id="{F1EB2EEA-1E60-1649-8809-456536C82DFA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0491" y="682094"/>
                    <a:ext cx="381000" cy="843878"/>
                  </a:xfrm>
                  <a:prstGeom prst="rect">
                    <a:avLst/>
                  </a:prstGeom>
                  <a:noFill/>
                </p:spPr>
                <p:txBody>
                  <a:bodyPr wrap="square" rtlCol="0"/>
                  <a:lstStyle/>
                  <a:p>
                    <a:pPr algn="just"/>
                    <a:r>
                      <a:rPr lang="en-US" altLang="ko-KR" sz="1200" kern="0" spc="-100" dirty="0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 C</a:t>
                    </a:r>
                  </a:p>
                  <a:p>
                    <a:pPr algn="just"/>
                    <a:r>
                      <a:rPr lang="ko-KR" altLang="en-US" sz="12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愛</a:t>
                    </a:r>
                    <a:endParaRPr lang="en-US" altLang="ko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just"/>
                    <a:r>
                      <a:rPr lang="en-US" altLang="ko-Kore-KR" sz="1200" kern="0" spc="-10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NIXGONFONTS-M V2.0" pitchFamily="34" charset="0"/>
                      </a:rPr>
                      <a:t>랑</a:t>
                    </a:r>
                    <a:endParaRPr lang="en-US" altLang="ko-Kore-KR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  <a:p>
                    <a:pPr algn="ctr"/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04FD8C-21AD-0E4B-B006-338CEC5E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6071" y="1024863"/>
                  <a:ext cx="438150" cy="29887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517">
                <a:extLst>
                  <a:ext uri="{FF2B5EF4-FFF2-40B4-BE49-F238E27FC236}">
                    <a16:creationId xmlns:a16="http://schemas.microsoft.com/office/drawing/2014/main" id="{A5578ACF-2501-2B40-9EBF-C17F9A0BB23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1759" y="9041275"/>
                <a:ext cx="965200" cy="975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Object 75">
                <a:extLst>
                  <a:ext uri="{FF2B5EF4-FFF2-40B4-BE49-F238E27FC236}">
                    <a16:creationId xmlns:a16="http://schemas.microsoft.com/office/drawing/2014/main" id="{0B58231A-C246-4642-B225-70FC1ABE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864DAC-43D7-C047-AA2E-C2A66C974AC7}"/>
                </a:ext>
              </a:extLst>
            </p:cNvPr>
            <p:cNvGrpSpPr/>
            <p:nvPr/>
          </p:nvGrpSpPr>
          <p:grpSpPr>
            <a:xfrm>
              <a:off x="1351743" y="1128353"/>
              <a:ext cx="9339728" cy="1262244"/>
              <a:chOff x="1351743" y="1128353"/>
              <a:chExt cx="9339728" cy="1262244"/>
            </a:xfrm>
          </p:grpSpPr>
          <p:sp>
            <p:nvSpPr>
              <p:cNvPr id="18" name="Object 82">
                <a:extLst>
                  <a:ext uri="{FF2B5EF4-FFF2-40B4-BE49-F238E27FC236}">
                    <a16:creationId xmlns:a16="http://schemas.microsoft.com/office/drawing/2014/main" id="{FC69D44B-E233-5A41-A9F3-959D47938C6C}"/>
                  </a:ext>
                </a:extLst>
              </p:cNvPr>
              <p:cNvSpPr txBox="1"/>
              <p:nvPr/>
            </p:nvSpPr>
            <p:spPr>
              <a:xfrm>
                <a:off x="2159914" y="1128353"/>
                <a:ext cx="8531557" cy="126224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6100" dirty="0">
                    <a:solidFill>
                      <a:srgbClr val="00A23B"/>
                    </a:solidFill>
                    <a:latin typeface="NIXGONFONTS-M V2.0" pitchFamily="34" charset="0"/>
                  </a:rPr>
                  <a:t>블루투스 센서</a:t>
                </a:r>
                <a:endParaRPr lang="en-US" dirty="0"/>
              </a:p>
            </p:txBody>
          </p:sp>
          <p:sp>
            <p:nvSpPr>
              <p:cNvPr id="19" name="Object 83">
                <a:extLst>
                  <a:ext uri="{FF2B5EF4-FFF2-40B4-BE49-F238E27FC236}">
                    <a16:creationId xmlns:a16="http://schemas.microsoft.com/office/drawing/2014/main" id="{F31DA827-8E83-E143-99AF-0CADF7ECC1BE}"/>
                  </a:ext>
                </a:extLst>
              </p:cNvPr>
              <p:cNvSpPr txBox="1"/>
              <p:nvPr/>
            </p:nvSpPr>
            <p:spPr>
              <a:xfrm>
                <a:off x="1351743" y="1185412"/>
                <a:ext cx="1451475" cy="11671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altLang="ko-KR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3</a:t>
                </a:r>
                <a:r>
                  <a:rPr lang="en-US" sz="6100" dirty="0">
                    <a:solidFill>
                      <a:srgbClr val="007B2D"/>
                    </a:solidFill>
                    <a:latin typeface="NIXGONFONTS-M V2.0" pitchFamily="34" charset="0"/>
                    <a:cs typeface="NIXGONFONTS-M V2.0" pitchFamily="34" charset="0"/>
                  </a:rPr>
                  <a:t>.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A490C-6AE3-A546-89E3-D16DB2227B0A}"/>
              </a:ext>
            </a:extLst>
          </p:cNvPr>
          <p:cNvSpPr txBox="1"/>
          <p:nvPr/>
        </p:nvSpPr>
        <p:spPr>
          <a:xfrm>
            <a:off x="6727371" y="3287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69426-D940-5C4F-9994-F070D536E570}"/>
              </a:ext>
            </a:extLst>
          </p:cNvPr>
          <p:cNvSpPr txBox="1"/>
          <p:nvPr/>
        </p:nvSpPr>
        <p:spPr>
          <a:xfrm>
            <a:off x="9865895" y="5374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6A598CC-233E-1840-B02E-95EE3894D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43" y="2184262"/>
            <a:ext cx="6925962" cy="71183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C0B79A-4902-1345-A2AB-FFAA902EC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37" y="2184261"/>
            <a:ext cx="7217050" cy="72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683</Words>
  <Application>Microsoft Macintosh PowerPoint</Application>
  <PresentationFormat>사용자 지정</PresentationFormat>
  <Paragraphs>242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함초롬돋움,Bold</vt:lpstr>
      <vt:lpstr>Arial,Bold</vt:lpstr>
      <vt:lpstr>Dotum</vt:lpstr>
      <vt:lpstr>NIXGONFONTS-M V2.0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나영훈</cp:lastModifiedBy>
  <cp:revision>20</cp:revision>
  <dcterms:created xsi:type="dcterms:W3CDTF">2021-09-13T02:13:37Z</dcterms:created>
  <dcterms:modified xsi:type="dcterms:W3CDTF">2021-10-07T09:51:54Z</dcterms:modified>
</cp:coreProperties>
</file>